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7"/>
  </p:handoutMasterIdLst>
  <p:sldIdLst>
    <p:sldId id="274" r:id="rId2"/>
    <p:sldId id="288" r:id="rId3"/>
    <p:sldId id="271" r:id="rId4"/>
    <p:sldId id="286" r:id="rId5"/>
    <p:sldId id="284" r:id="rId6"/>
    <p:sldId id="283" r:id="rId7"/>
    <p:sldId id="289" r:id="rId8"/>
    <p:sldId id="282" r:id="rId9"/>
    <p:sldId id="267" r:id="rId10"/>
    <p:sldId id="268" r:id="rId11"/>
    <p:sldId id="269" r:id="rId12"/>
    <p:sldId id="270" r:id="rId13"/>
    <p:sldId id="285" r:id="rId14"/>
    <p:sldId id="273" r:id="rId15"/>
    <p:sldId id="276" r:id="rId16"/>
    <p:sldId id="287" r:id="rId17"/>
    <p:sldId id="290" r:id="rId18"/>
    <p:sldId id="277" r:id="rId19"/>
    <p:sldId id="281" r:id="rId20"/>
    <p:sldId id="275" r:id="rId21"/>
    <p:sldId id="256" r:id="rId22"/>
    <p:sldId id="257" r:id="rId23"/>
    <p:sldId id="258" r:id="rId24"/>
    <p:sldId id="259" r:id="rId25"/>
    <p:sldId id="260" r:id="rId26"/>
    <p:sldId id="265" r:id="rId27"/>
    <p:sldId id="266" r:id="rId28"/>
    <p:sldId id="261" r:id="rId29"/>
    <p:sldId id="264" r:id="rId30"/>
    <p:sldId id="263" r:id="rId31"/>
    <p:sldId id="278" r:id="rId32"/>
    <p:sldId id="262" r:id="rId33"/>
    <p:sldId id="279" r:id="rId34"/>
    <p:sldId id="291" r:id="rId35"/>
    <p:sldId id="272" r:id="rId36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79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C6748B-4AD4-49B2-B319-BE5032BF2585}" type="datetimeFigureOut">
              <a:rPr lang="en-US" smtClean="0"/>
              <a:pPr/>
              <a:t>7/9/2012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F02CC-D71E-466A-B28C-D232C0F8FB5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1126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9DDB-1657-46F9-B08C-D08AC76FC37F}" type="datetimeFigureOut">
              <a:rPr lang="en-US" smtClean="0"/>
              <a:pPr/>
              <a:t>7/9/2012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F5968-A0CD-493D-AC5E-1E11E20B6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0230942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9DDB-1657-46F9-B08C-D08AC76FC37F}" type="datetimeFigureOut">
              <a:rPr lang="en-US" smtClean="0"/>
              <a:pPr/>
              <a:t>7/9/2012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F5968-A0CD-493D-AC5E-1E11E20B6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92759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9DDB-1657-46F9-B08C-D08AC76FC37F}" type="datetimeFigureOut">
              <a:rPr lang="en-US" smtClean="0"/>
              <a:pPr/>
              <a:t>7/9/2012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F5968-A0CD-493D-AC5E-1E11E20B6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003924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9DDB-1657-46F9-B08C-D08AC76FC37F}" type="datetimeFigureOut">
              <a:rPr lang="en-US" smtClean="0"/>
              <a:pPr/>
              <a:t>7/9/2012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F5968-A0CD-493D-AC5E-1E11E20B6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86876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9DDB-1657-46F9-B08C-D08AC76FC37F}" type="datetimeFigureOut">
              <a:rPr lang="en-US" smtClean="0"/>
              <a:pPr/>
              <a:t>7/9/2012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F5968-A0CD-493D-AC5E-1E11E20B6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07360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9DDB-1657-46F9-B08C-D08AC76FC37F}" type="datetimeFigureOut">
              <a:rPr lang="en-US" smtClean="0"/>
              <a:pPr/>
              <a:t>7/9/2012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F5968-A0CD-493D-AC5E-1E11E20B6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488738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9DDB-1657-46F9-B08C-D08AC76FC37F}" type="datetimeFigureOut">
              <a:rPr lang="en-US" smtClean="0"/>
              <a:pPr/>
              <a:t>7/9/2012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F5968-A0CD-493D-AC5E-1E11E20B6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925108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9DDB-1657-46F9-B08C-D08AC76FC37F}" type="datetimeFigureOut">
              <a:rPr lang="en-US" smtClean="0"/>
              <a:pPr/>
              <a:t>7/9/2012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F5968-A0CD-493D-AC5E-1E11E20B6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65147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9DDB-1657-46F9-B08C-D08AC76FC37F}" type="datetimeFigureOut">
              <a:rPr lang="en-US" smtClean="0"/>
              <a:pPr/>
              <a:t>7/9/2012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F5968-A0CD-493D-AC5E-1E11E20B6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544524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9DDB-1657-46F9-B08C-D08AC76FC37F}" type="datetimeFigureOut">
              <a:rPr lang="en-US" smtClean="0"/>
              <a:pPr/>
              <a:t>7/9/2012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F5968-A0CD-493D-AC5E-1E11E20B6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866893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59DDB-1657-46F9-B08C-D08AC76FC37F}" type="datetimeFigureOut">
              <a:rPr lang="en-US" smtClean="0"/>
              <a:pPr/>
              <a:t>7/9/2012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3F5968-A0CD-493D-AC5E-1E11E20B6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40405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59DDB-1657-46F9-B08C-D08AC76FC37F}" type="datetimeFigureOut">
              <a:rPr lang="en-US" smtClean="0"/>
              <a:pPr/>
              <a:t>7/9/2012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3F5968-A0CD-493D-AC5E-1E11E20B623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48877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Comic Sans MS" pitchFamily="66" charset="0"/>
              </a:rPr>
              <a:t>North Manchester Downtown Revitalization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447800"/>
            <a:ext cx="3962400" cy="4953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79987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Walnut Street Corner Light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87715" y="1600200"/>
            <a:ext cx="276857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7266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Automatic Signals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19357" y="1600200"/>
            <a:ext cx="5105286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598279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Pavers, Sidewalks and Steps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600200"/>
            <a:ext cx="6324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134757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>Landscaping Beds and Trees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440" y="1828800"/>
            <a:ext cx="8686801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>
            <a:stCxn id="7" idx="2"/>
          </p:cNvCxnSpPr>
          <p:nvPr/>
        </p:nvCxnSpPr>
        <p:spPr>
          <a:xfrm flipH="1">
            <a:off x="3581400" y="1436132"/>
            <a:ext cx="385985" cy="153566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48185" y="1066800"/>
            <a:ext cx="2438400" cy="369332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Comic Sans MS" pitchFamily="66" charset="0"/>
              </a:rPr>
              <a:t>Trees and Grates</a:t>
            </a:r>
            <a:endParaRPr lang="en-US" b="1" dirty="0">
              <a:latin typeface="Comic Sans MS" pitchFamily="66" charset="0"/>
            </a:endParaRPr>
          </a:p>
        </p:txBody>
      </p:sp>
      <p:cxnSp>
        <p:nvCxnSpPr>
          <p:cNvPr id="10" name="Straight Arrow Connector 9"/>
          <p:cNvCxnSpPr>
            <a:stCxn id="7" idx="2"/>
          </p:cNvCxnSpPr>
          <p:nvPr/>
        </p:nvCxnSpPr>
        <p:spPr>
          <a:xfrm>
            <a:off x="3967385" y="1436132"/>
            <a:ext cx="838200" cy="153566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7" idx="2"/>
          </p:cNvCxnSpPr>
          <p:nvPr/>
        </p:nvCxnSpPr>
        <p:spPr>
          <a:xfrm>
            <a:off x="3967385" y="1436132"/>
            <a:ext cx="1823815" cy="153566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7" idx="2"/>
          </p:cNvCxnSpPr>
          <p:nvPr/>
        </p:nvCxnSpPr>
        <p:spPr>
          <a:xfrm>
            <a:off x="3967385" y="1436132"/>
            <a:ext cx="3043015" cy="1535668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29858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Landscaping Beds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905000" y="1066800"/>
            <a:ext cx="50292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4676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err="1" smtClean="0"/>
              <a:t>Wayfinding</a:t>
            </a:r>
            <a:r>
              <a:rPr lang="en-US" dirty="0" smtClean="0"/>
              <a:t> Signs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828800"/>
            <a:ext cx="1206923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066800"/>
            <a:ext cx="1450975" cy="540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7031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err="1" smtClean="0">
                <a:latin typeface="Comic Sans MS" pitchFamily="66" charset="0"/>
              </a:rPr>
              <a:t>Wayfinding</a:t>
            </a:r>
            <a:r>
              <a:rPr lang="en-US" dirty="0" smtClean="0">
                <a:latin typeface="Comic Sans MS" pitchFamily="66" charset="0"/>
              </a:rPr>
              <a:t> Sign Locations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SR 114 and Wayne Street</a:t>
            </a:r>
          </a:p>
          <a:p>
            <a:r>
              <a:rPr lang="en-US" dirty="0" smtClean="0">
                <a:latin typeface="Comic Sans MS" pitchFamily="66" charset="0"/>
              </a:rPr>
              <a:t>SR 114 and Market Street</a:t>
            </a:r>
          </a:p>
          <a:p>
            <a:r>
              <a:rPr lang="en-US" dirty="0" smtClean="0">
                <a:latin typeface="Comic Sans MS" pitchFamily="66" charset="0"/>
              </a:rPr>
              <a:t>SR 13 and SR 114  (2 signs)</a:t>
            </a:r>
          </a:p>
          <a:p>
            <a:r>
              <a:rPr lang="en-US" dirty="0" smtClean="0">
                <a:latin typeface="Comic Sans MS" pitchFamily="66" charset="0"/>
              </a:rPr>
              <a:t>SR 13 and Market Street  (2 signs)</a:t>
            </a:r>
          </a:p>
          <a:p>
            <a:r>
              <a:rPr lang="en-US" dirty="0" smtClean="0">
                <a:latin typeface="Comic Sans MS" pitchFamily="66" charset="0"/>
              </a:rPr>
              <a:t>2 Public Parking Signs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683583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Construction Challenges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87072" y="1601369"/>
            <a:ext cx="5169856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6572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Challenges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Vaults, coal chutes, and mysteries under the sidewalks</a:t>
            </a:r>
          </a:p>
          <a:p>
            <a:r>
              <a:rPr lang="en-US" dirty="0" smtClean="0">
                <a:latin typeface="Comic Sans MS" pitchFamily="66" charset="0"/>
              </a:rPr>
              <a:t>Building elevations and entrances</a:t>
            </a:r>
          </a:p>
          <a:p>
            <a:r>
              <a:rPr lang="en-US" dirty="0" smtClean="0">
                <a:latin typeface="Comic Sans MS" pitchFamily="66" charset="0"/>
              </a:rPr>
              <a:t>Curb heights</a:t>
            </a:r>
          </a:p>
          <a:p>
            <a:r>
              <a:rPr lang="en-US" dirty="0" smtClean="0">
                <a:latin typeface="Comic Sans MS" pitchFamily="66" charset="0"/>
              </a:rPr>
              <a:t>Customer access to retail establishments during construction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823433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/>
              <a:t>Where the sidewalks end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600200"/>
            <a:ext cx="6629400" cy="426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41715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Topics To Be Covered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History</a:t>
            </a:r>
          </a:p>
          <a:p>
            <a:r>
              <a:rPr lang="en-US" dirty="0" smtClean="0">
                <a:latin typeface="Comic Sans MS" pitchFamily="66" charset="0"/>
              </a:rPr>
              <a:t>Justification and Benefits</a:t>
            </a:r>
          </a:p>
          <a:p>
            <a:r>
              <a:rPr lang="en-US" dirty="0" smtClean="0">
                <a:latin typeface="Comic Sans MS" pitchFamily="66" charset="0"/>
              </a:rPr>
              <a:t>Financing</a:t>
            </a:r>
          </a:p>
          <a:p>
            <a:r>
              <a:rPr lang="en-US" dirty="0" smtClean="0">
                <a:latin typeface="Comic Sans MS" pitchFamily="66" charset="0"/>
              </a:rPr>
              <a:t>Project Elements</a:t>
            </a:r>
          </a:p>
          <a:p>
            <a:r>
              <a:rPr lang="en-US" dirty="0" smtClean="0">
                <a:latin typeface="Comic Sans MS" pitchFamily="66" charset="0"/>
              </a:rPr>
              <a:t>Construction Challenges</a:t>
            </a:r>
          </a:p>
          <a:p>
            <a:r>
              <a:rPr lang="en-US" dirty="0" smtClean="0">
                <a:latin typeface="Comic Sans MS" pitchFamily="66" charset="0"/>
              </a:rPr>
              <a:t>Timeline</a:t>
            </a:r>
            <a:endParaRPr lang="en-US" dirty="0">
              <a:latin typeface="Comic Sans MS" pitchFamily="66" charset="0"/>
            </a:endParaRPr>
          </a:p>
          <a:p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8580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Comic Sans MS" pitchFamily="66" charset="0"/>
              </a:rPr>
              <a:t>Mysteries Under the Sidewalks</a:t>
            </a: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97033"/>
            <a:ext cx="8229600" cy="4332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895600" y="1524000"/>
            <a:ext cx="342900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Vaults and Coal Chutes in </a:t>
            </a:r>
            <a:r>
              <a:rPr lang="en-US" dirty="0" smtClean="0">
                <a:solidFill>
                  <a:srgbClr val="FF0000"/>
                </a:solidFill>
                <a:latin typeface="Comic Sans MS" pitchFamily="66" charset="0"/>
              </a:rPr>
              <a:t>RED</a:t>
            </a:r>
            <a:endParaRPr lang="en-US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589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28601"/>
            <a:ext cx="7772400" cy="685800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itchFamily="66" charset="0"/>
              </a:rPr>
              <a:t>Mysteries Under the Sidewalks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057400"/>
            <a:ext cx="6400800" cy="41910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066800"/>
            <a:ext cx="6858000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6288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Comic Sans MS" pitchFamily="66" charset="0"/>
              </a:rPr>
              <a:t>Mysteries Under the Sidewalks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9248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39385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Comic Sans MS" pitchFamily="66" charset="0"/>
              </a:rPr>
              <a:t>Mysteries Under the Sidewalks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295400"/>
            <a:ext cx="8124092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9238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Comic Sans MS" pitchFamily="66" charset="0"/>
              </a:rPr>
              <a:t>Mysteries Under the Sidewalks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19200"/>
            <a:ext cx="83058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32001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>
                <a:latin typeface="Comic Sans MS" pitchFamily="66" charset="0"/>
              </a:rPr>
              <a:t>Mysteries Under the Sidewalks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295400"/>
            <a:ext cx="83820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305488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itchFamily="66" charset="0"/>
              </a:rPr>
              <a:t>Building Entrances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 descr="C:\Users\manager\Pictures\2012-06-21 Chamber Presentation\Chamber Presentation 00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8001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15575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itchFamily="66" charset="0"/>
              </a:rPr>
              <a:t>Building Entrances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 descr="C:\Users\manager\Pictures\2012-06-21 Chamber Presentation\Chamber Presentation 00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600" y="1066800"/>
            <a:ext cx="8077200" cy="541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29970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itchFamily="66" charset="0"/>
              </a:rPr>
              <a:t>Sidewalk Elevations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6800"/>
            <a:ext cx="83820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4792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itchFamily="66" charset="0"/>
              </a:rPr>
              <a:t>Curb Heights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18" name="Picture 2" descr="C:\Users\manager\Pictures\2012-06-21 Chamber Presentation\Chamber Presentation 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8153400" cy="510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0688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>
                <a:latin typeface="Comic Sans MS" pitchFamily="66" charset="0"/>
              </a:rPr>
              <a:t>Downtown Revitalization - </a:t>
            </a:r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A Little History</a:t>
            </a:r>
            <a:r>
              <a:rPr lang="en-US" sz="3600" dirty="0">
                <a:latin typeface="Comic Sans MS" pitchFamily="66" charset="0"/>
              </a:rPr>
              <a:t/>
            </a:r>
            <a:br>
              <a:rPr lang="en-US" sz="3600" dirty="0">
                <a:latin typeface="Comic Sans MS" pitchFamily="66" charset="0"/>
              </a:rPr>
            </a:br>
            <a:r>
              <a:rPr lang="en-US" sz="3600" dirty="0">
                <a:latin typeface="Comic Sans MS" pitchFamily="66" charset="0"/>
              </a:rPr>
              <a:t> 14 Years in the making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7732" y="2057399"/>
            <a:ext cx="4328535" cy="4067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6443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itchFamily="66" charset="0"/>
              </a:rPr>
              <a:t>Current Conditions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C:\Users\manager\Pictures\2012-06-21 Chamber Presentation\Chamber Presentation 00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8229600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74457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itchFamily="66" charset="0"/>
              </a:rPr>
              <a:t>Current Conditions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447800"/>
            <a:ext cx="6705600" cy="4677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6098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itchFamily="66" charset="0"/>
              </a:rPr>
              <a:t>Hidden Surprises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7170" name="Picture 2" descr="C:\Users\manager\Pictures\2012-06-21 Chamber Presentation\Chamber Presentation 0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1219200"/>
            <a:ext cx="8000999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04894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3600" dirty="0" smtClean="0">
                <a:latin typeface="Comic Sans MS" pitchFamily="66" charset="0"/>
              </a:rPr>
              <a:t>Customer Access During Construction</a:t>
            </a:r>
            <a:endParaRPr lang="en-US" sz="3600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09800"/>
            <a:ext cx="7848600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6318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Construction Timeline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>
                <a:latin typeface="Comic Sans MS" pitchFamily="66" charset="0"/>
              </a:rPr>
              <a:t>Construction Begins   		August 13</a:t>
            </a:r>
          </a:p>
          <a:p>
            <a:pPr marL="0" indent="0">
              <a:buNone/>
            </a:pPr>
            <a:endParaRPr lang="en-US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dirty="0" smtClean="0">
                <a:latin typeface="Comic Sans MS" pitchFamily="66" charset="0"/>
              </a:rPr>
              <a:t>Optimistic Completion 		October 13</a:t>
            </a:r>
          </a:p>
          <a:p>
            <a:pPr marL="0" indent="0">
              <a:buNone/>
            </a:pPr>
            <a:endParaRPr lang="en-US" dirty="0">
              <a:latin typeface="Comic Sans MS" pitchFamily="66" charset="0"/>
            </a:endParaRPr>
          </a:p>
          <a:p>
            <a:pPr marL="0" indent="0">
              <a:buNone/>
            </a:pPr>
            <a:r>
              <a:rPr lang="en-US" dirty="0" smtClean="0">
                <a:latin typeface="Comic Sans MS" pitchFamily="66" charset="0"/>
              </a:rPr>
              <a:t>Realistic Completion		November 13</a:t>
            </a:r>
          </a:p>
          <a:p>
            <a:pPr marL="0" indent="0">
              <a:buNone/>
            </a:pPr>
            <a:endParaRPr lang="en-US" dirty="0">
              <a:latin typeface="Comic Sans MS" pitchFamily="66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5721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itchFamily="66" charset="0"/>
              </a:rPr>
              <a:t>North Manchester Downtown Revitalization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438400"/>
            <a:ext cx="2213040" cy="3962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43200" y="1676400"/>
            <a:ext cx="3962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Questions</a:t>
            </a:r>
            <a:endParaRPr lang="en-US" sz="3600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7305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  <a:solidFill>
            <a:schemeClr val="accent3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Comic Sans MS" pitchFamily="66" charset="0"/>
              </a:rPr>
              <a:t>Project Area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82296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05013" y="4038600"/>
            <a:ext cx="513397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209800" y="1143000"/>
            <a:ext cx="594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Main Street from Market to Mill 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0" y="3657600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 pitchFamily="66" charset="0"/>
              </a:rPr>
              <a:t>Walnut Street from Main to 2</a:t>
            </a:r>
            <a:r>
              <a:rPr lang="en-US" baseline="30000" dirty="0" smtClean="0">
                <a:latin typeface="Comic Sans MS" pitchFamily="66" charset="0"/>
              </a:rPr>
              <a:t>nd</a:t>
            </a:r>
            <a:r>
              <a:rPr lang="en-US" dirty="0" smtClean="0">
                <a:latin typeface="Comic Sans MS" pitchFamily="66" charset="0"/>
              </a:rPr>
              <a:t> </a:t>
            </a:r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896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Justification &amp; Benefits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Deterioration of sidewalks – Public Safety</a:t>
            </a:r>
          </a:p>
          <a:p>
            <a:r>
              <a:rPr lang="en-US" dirty="0" smtClean="0">
                <a:latin typeface="Comic Sans MS" pitchFamily="66" charset="0"/>
              </a:rPr>
              <a:t>INDOT will not financially support – INDOT “Right of Way”</a:t>
            </a:r>
          </a:p>
          <a:p>
            <a:r>
              <a:rPr lang="en-US" dirty="0" smtClean="0">
                <a:latin typeface="Comic Sans MS" pitchFamily="66" charset="0"/>
              </a:rPr>
              <a:t>Economic development</a:t>
            </a:r>
          </a:p>
          <a:p>
            <a:r>
              <a:rPr lang="en-US" dirty="0" smtClean="0">
                <a:latin typeface="Comic Sans MS" pitchFamily="66" charset="0"/>
              </a:rPr>
              <a:t>Broken Windows Theory – Wilson &amp; </a:t>
            </a:r>
            <a:r>
              <a:rPr lang="en-US" dirty="0" err="1" smtClean="0">
                <a:latin typeface="Comic Sans MS" pitchFamily="66" charset="0"/>
              </a:rPr>
              <a:t>Kelling</a:t>
            </a:r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Success attracts or breeds success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74850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Financing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Public Safety Complex paid off end of 2013</a:t>
            </a:r>
          </a:p>
          <a:p>
            <a:r>
              <a:rPr lang="en-US" dirty="0" smtClean="0">
                <a:latin typeface="Comic Sans MS" pitchFamily="66" charset="0"/>
              </a:rPr>
              <a:t>Wrap-around loan on Public Safety</a:t>
            </a:r>
          </a:p>
          <a:p>
            <a:r>
              <a:rPr lang="en-US" dirty="0" smtClean="0">
                <a:latin typeface="Comic Sans MS" pitchFamily="66" charset="0"/>
              </a:rPr>
              <a:t>Tax Free bonds $1.76 million @ 2%</a:t>
            </a:r>
          </a:p>
          <a:p>
            <a:r>
              <a:rPr lang="en-US" dirty="0" smtClean="0">
                <a:latin typeface="Comic Sans MS" pitchFamily="66" charset="0"/>
              </a:rPr>
              <a:t>No property tax increase, may decrease slightly</a:t>
            </a:r>
          </a:p>
          <a:p>
            <a:r>
              <a:rPr lang="en-US" dirty="0" smtClean="0">
                <a:latin typeface="Comic Sans MS" pitchFamily="66" charset="0"/>
              </a:rPr>
              <a:t>$400,000 for Façade Restorations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55281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76400" y="685800"/>
            <a:ext cx="57912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81924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Project Elements</a:t>
            </a:r>
            <a:endParaRPr lang="en-US" dirty="0">
              <a:latin typeface="Comic Sans MS" pitchFamily="66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648200"/>
          </a:xfrm>
        </p:spPr>
        <p:txBody>
          <a:bodyPr>
            <a:normAutofit lnSpcReduction="10000"/>
          </a:bodyPr>
          <a:lstStyle/>
          <a:p>
            <a:r>
              <a:rPr lang="en-US" dirty="0" smtClean="0">
                <a:latin typeface="Comic Sans MS" pitchFamily="66" charset="0"/>
              </a:rPr>
              <a:t>Street Lights</a:t>
            </a:r>
          </a:p>
          <a:p>
            <a:r>
              <a:rPr lang="en-US" dirty="0" smtClean="0">
                <a:latin typeface="Comic Sans MS" pitchFamily="66" charset="0"/>
              </a:rPr>
              <a:t>Automatic Signals</a:t>
            </a:r>
          </a:p>
          <a:p>
            <a:r>
              <a:rPr lang="en-US" dirty="0" smtClean="0">
                <a:latin typeface="Comic Sans MS" pitchFamily="66" charset="0"/>
              </a:rPr>
              <a:t>Sidewalks, Pavers and Steps</a:t>
            </a:r>
          </a:p>
          <a:p>
            <a:r>
              <a:rPr lang="en-US" dirty="0" smtClean="0">
                <a:latin typeface="Comic Sans MS" pitchFamily="66" charset="0"/>
              </a:rPr>
              <a:t>Landscaping and Trees</a:t>
            </a:r>
          </a:p>
          <a:p>
            <a:r>
              <a:rPr lang="en-US" dirty="0" err="1" smtClean="0">
                <a:latin typeface="Comic Sans MS" pitchFamily="66" charset="0"/>
              </a:rPr>
              <a:t>Wayfinding</a:t>
            </a:r>
            <a:r>
              <a:rPr lang="en-US" dirty="0" smtClean="0">
                <a:latin typeface="Comic Sans MS" pitchFamily="66" charset="0"/>
              </a:rPr>
              <a:t> Signs</a:t>
            </a:r>
          </a:p>
          <a:p>
            <a:r>
              <a:rPr lang="en-US" dirty="0" smtClean="0">
                <a:latin typeface="Comic Sans MS" pitchFamily="66" charset="0"/>
              </a:rPr>
              <a:t>New Waterlines</a:t>
            </a:r>
          </a:p>
          <a:p>
            <a:r>
              <a:rPr lang="en-US" dirty="0" err="1" smtClean="0">
                <a:latin typeface="Comic Sans MS" pitchFamily="66" charset="0"/>
              </a:rPr>
              <a:t>WiFi</a:t>
            </a:r>
            <a:endParaRPr lang="en-US" dirty="0" smtClean="0">
              <a:latin typeface="Comic Sans MS" pitchFamily="66" charset="0"/>
            </a:endParaRPr>
          </a:p>
          <a:p>
            <a:r>
              <a:rPr lang="en-US" dirty="0" smtClean="0">
                <a:latin typeface="Comic Sans MS" pitchFamily="66" charset="0"/>
              </a:rPr>
              <a:t>New Sound System</a:t>
            </a:r>
          </a:p>
          <a:p>
            <a:endParaRPr lang="en-US" dirty="0" smtClean="0">
              <a:latin typeface="Comic Sans MS" pitchFamily="66" charset="0"/>
            </a:endParaRPr>
          </a:p>
          <a:p>
            <a:endParaRPr lang="en-US" dirty="0"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62"/>
          </a:xfrm>
          <a:solidFill>
            <a:schemeClr val="accent3">
              <a:lumMod val="20000"/>
              <a:lumOff val="80000"/>
            </a:schemeClr>
          </a:solidFill>
        </p:spPr>
        <p:txBody>
          <a:bodyPr/>
          <a:lstStyle/>
          <a:p>
            <a:r>
              <a:rPr lang="en-US" dirty="0" smtClean="0">
                <a:latin typeface="Comic Sans MS" pitchFamily="66" charset="0"/>
              </a:rPr>
              <a:t>Street Lights</a:t>
            </a:r>
            <a:endParaRPr lang="en-US" dirty="0">
              <a:latin typeface="Comic Sans MS" pitchFamily="66" charset="0"/>
            </a:endParaRP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0445" y="1371600"/>
            <a:ext cx="3003109" cy="510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1048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952</TotalTime>
  <Words>271</Words>
  <Application>Microsoft Office PowerPoint</Application>
  <PresentationFormat>On-screen Show (4:3)</PresentationFormat>
  <Paragraphs>77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North Manchester Downtown Revitalization</vt:lpstr>
      <vt:lpstr>Topics To Be Covered</vt:lpstr>
      <vt:lpstr> Downtown Revitalization - A Little History  14 Years in the making </vt:lpstr>
      <vt:lpstr>Project Area</vt:lpstr>
      <vt:lpstr>Justification &amp; Benefits</vt:lpstr>
      <vt:lpstr>Financing</vt:lpstr>
      <vt:lpstr>Slide 7</vt:lpstr>
      <vt:lpstr>Project Elements</vt:lpstr>
      <vt:lpstr>Street Lights</vt:lpstr>
      <vt:lpstr>Walnut Street Corner Light</vt:lpstr>
      <vt:lpstr>Automatic Signals</vt:lpstr>
      <vt:lpstr>Pavers, Sidewalks and Steps</vt:lpstr>
      <vt:lpstr>Landscaping Beds and Trees</vt:lpstr>
      <vt:lpstr>Landscaping Beds</vt:lpstr>
      <vt:lpstr>Wayfinding Signs</vt:lpstr>
      <vt:lpstr>Wayfinding Sign Locations</vt:lpstr>
      <vt:lpstr>Construction Challenges</vt:lpstr>
      <vt:lpstr>Challenges</vt:lpstr>
      <vt:lpstr>Where the sidewalks end</vt:lpstr>
      <vt:lpstr>Mysteries Under the Sidewalks</vt:lpstr>
      <vt:lpstr>Mysteries Under the Sidewalks</vt:lpstr>
      <vt:lpstr>Mysteries Under the Sidewalks</vt:lpstr>
      <vt:lpstr>Mysteries Under the Sidewalks</vt:lpstr>
      <vt:lpstr>Mysteries Under the Sidewalks</vt:lpstr>
      <vt:lpstr>Mysteries Under the Sidewalks</vt:lpstr>
      <vt:lpstr>Building Entrances</vt:lpstr>
      <vt:lpstr>Building Entrances</vt:lpstr>
      <vt:lpstr>Sidewalk Elevations</vt:lpstr>
      <vt:lpstr>Curb Heights</vt:lpstr>
      <vt:lpstr>Current Conditions</vt:lpstr>
      <vt:lpstr>Current Conditions</vt:lpstr>
      <vt:lpstr>Hidden Surprises</vt:lpstr>
      <vt:lpstr>Customer Access During Construction</vt:lpstr>
      <vt:lpstr>Construction Timeline</vt:lpstr>
      <vt:lpstr>North Manchester Downtown Revitalization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 Hannaford</dc:creator>
  <cp:lastModifiedBy>Dan &amp; Jerry Hannaford</cp:lastModifiedBy>
  <cp:revision>63</cp:revision>
  <cp:lastPrinted>2012-07-05T18:46:15Z</cp:lastPrinted>
  <dcterms:created xsi:type="dcterms:W3CDTF">2012-06-26T14:11:41Z</dcterms:created>
  <dcterms:modified xsi:type="dcterms:W3CDTF">2012-07-10T01:28:40Z</dcterms:modified>
</cp:coreProperties>
</file>